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57" r:id="rId4"/>
    <p:sldId id="256" r:id="rId5"/>
    <p:sldId id="259" r:id="rId6"/>
    <p:sldId id="260" r:id="rId7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hyperlink" Target="https://xinli.sizhengwang.cn/" TargetMode="External"/><Relationship Id="rId2" Type="http://schemas.openxmlformats.org/officeDocument/2006/relationships/hyperlink" Target="https://xinli.sizhengwang.cn/pages/xljkcp/login/backstage?system=xljkcp?redirect=https://xinli.sizhengwang.cn/pages/xljkcp/home/backstage?system=xljkcp" TargetMode="Externa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9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908050"/>
            <a:ext cx="5000625" cy="4295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0" name="文本框 4"/>
          <p:cNvSpPr txBox="1"/>
          <p:nvPr/>
        </p:nvSpPr>
        <p:spPr>
          <a:xfrm>
            <a:off x="900113" y="476250"/>
            <a:ext cx="5080000" cy="3365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  <a:hlinkClick r:id="rId2"/>
              </a:rPr>
              <a:t>中国大学生心理健康测评系统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  <a:hlinkClick r:id="rId2"/>
            </a:endParaRPr>
          </a:p>
        </p:txBody>
      </p:sp>
      <p:sp>
        <p:nvSpPr>
          <p:cNvPr id="2051" name="文本框 5"/>
          <p:cNvSpPr txBox="1"/>
          <p:nvPr/>
        </p:nvSpPr>
        <p:spPr>
          <a:xfrm>
            <a:off x="5724525" y="1844675"/>
            <a:ext cx="2940050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Arial" panose="020B0604020202020204" pitchFamily="34" charset="0"/>
                <a:ea typeface="宋体" panose="02010600030101010101" pitchFamily="2" charset="-122"/>
                <a:hlinkClick r:id="rId3" action="ppaction://hlinkfile"/>
              </a:rPr>
              <a:t>https://xinli.sizhengwang.cn/</a:t>
            </a:r>
            <a:endParaRPr lang="en-US" altLang="zh-CN" sz="1600">
              <a:latin typeface="Arial" panose="020B0604020202020204" pitchFamily="34" charset="0"/>
              <a:ea typeface="宋体" panose="02010600030101010101" pitchFamily="2" charset="-122"/>
              <a:hlinkClick r:id="rId3" action="ppaction://hlinkfile"/>
            </a:endParaRPr>
          </a:p>
          <a:p>
            <a:r>
              <a:rPr lang="zh-CN" altLang="en-US" sz="1600">
                <a:latin typeface="Arial" panose="020B0604020202020204" pitchFamily="34" charset="0"/>
                <a:ea typeface="宋体" panose="02010600030101010101" pitchFamily="2" charset="-122"/>
                <a:hlinkClick r:id="rId3" action="ppaction://hlinkfile"/>
              </a:rPr>
              <a:t>通过表格中的用户名和手机号可进行登录</a:t>
            </a:r>
            <a:endParaRPr lang="zh-CN" altLang="en-US" sz="1600">
              <a:latin typeface="Arial" panose="020B0604020202020204" pitchFamily="34" charset="0"/>
              <a:ea typeface="宋体" panose="02010600030101010101" pitchFamily="2" charset="-122"/>
              <a:hlinkClick r:id="rId3" action="ppaction://hlinkfil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3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25" y="1123950"/>
            <a:ext cx="9144000" cy="2381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4" name="文本框 4"/>
          <p:cNvSpPr txBox="1"/>
          <p:nvPr/>
        </p:nvSpPr>
        <p:spPr>
          <a:xfrm>
            <a:off x="1619250" y="4076700"/>
            <a:ext cx="5307013" cy="9223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>
                <a:latin typeface="Arial" panose="020B0604020202020204" pitchFamily="34" charset="0"/>
                <a:ea typeface="宋体" panose="02010600030101010101" pitchFamily="2" charset="-122"/>
              </a:rPr>
              <a:t>可以在测评统计中查看本学院的完成情况，和测评统计结果！（注意本账号严禁转让学生操作，涉及学院心理测评统计结果）</a:t>
            </a:r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7" name="图片 1"/>
          <p:cNvPicPr>
            <a:picLocks noChangeAspect="1"/>
          </p:cNvPicPr>
          <p:nvPr/>
        </p:nvPicPr>
        <p:blipFill>
          <a:blip r:embed="rId1"/>
          <a:srcRect r="10297" b="6184"/>
          <a:stretch>
            <a:fillRect/>
          </a:stretch>
        </p:blipFill>
        <p:spPr>
          <a:xfrm>
            <a:off x="539750" y="549275"/>
            <a:ext cx="3744913" cy="2879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8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" y="3429000"/>
            <a:ext cx="5532438" cy="316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9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3800" y="2565400"/>
            <a:ext cx="3095625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0" name="文本框 4"/>
          <p:cNvSpPr txBox="1"/>
          <p:nvPr/>
        </p:nvSpPr>
        <p:spPr>
          <a:xfrm>
            <a:off x="4498975" y="939800"/>
            <a:ext cx="4383088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打开学生管理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-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学生列表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</a:rPr>
              <a:t>-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可以对学生手机号登信息进行编辑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如学生退学不参加测评，可以删除学生，但是已测评的学生无法删除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101" name="文本框 5"/>
          <p:cNvSpPr txBox="1"/>
          <p:nvPr/>
        </p:nvSpPr>
        <p:spPr>
          <a:xfrm>
            <a:off x="6376988" y="4076700"/>
            <a:ext cx="2767012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>
                <a:latin typeface="Arial" panose="020B0604020202020204" pitchFamily="34" charset="0"/>
                <a:ea typeface="宋体" panose="02010600030101010101" pitchFamily="2" charset="-122"/>
              </a:rPr>
              <a:t>如果修改手机号时，系统提示手机号重复则无法修改，可用手机号搜索功能查找对应的同学，核实该手机号真正归属。</a:t>
            </a:r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1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563" y="3355975"/>
            <a:ext cx="4124325" cy="2952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2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333375"/>
            <a:ext cx="7315200" cy="1552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3" y="1916113"/>
            <a:ext cx="7591425" cy="1885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4" name="文本框 4"/>
          <p:cNvSpPr txBox="1"/>
          <p:nvPr/>
        </p:nvSpPr>
        <p:spPr>
          <a:xfrm>
            <a:off x="466725" y="4292600"/>
            <a:ext cx="3446463" cy="12001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>
                <a:latin typeface="Arial" panose="020B0604020202020204" pitchFamily="34" charset="0"/>
                <a:ea typeface="宋体" panose="02010600030101010101" pitchFamily="2" charset="-122"/>
              </a:rPr>
              <a:t>查看本班完成情况：更多筛选，输入班级名称（注意和学生信息中班级名称保持一致），未激活，未登录的学生则未完成。</a:t>
            </a:r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文本框 4"/>
          <p:cNvSpPr txBox="1"/>
          <p:nvPr/>
        </p:nvSpPr>
        <p:spPr>
          <a:xfrm>
            <a:off x="1403350" y="1844675"/>
            <a:ext cx="6605588" cy="20304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zh-CN">
                <a:latin typeface="Arial" panose="020B0604020202020204" pitchFamily="34" charset="0"/>
                <a:ea typeface="宋体" panose="02010600030101010101" pitchFamily="2" charset="-122"/>
              </a:rPr>
              <a:t>登录报错情况：您的账号系统未导入，无法收到验证码</a:t>
            </a:r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>
                <a:latin typeface="Arial" panose="020B0604020202020204" pitchFamily="34" charset="0"/>
                <a:ea typeface="宋体" panose="02010600030101010101" pitchFamily="2" charset="-122"/>
              </a:rPr>
              <a:t>一般是因为学生的手机号或者学号输入错误，或者手机号学号不一致。如果学生确定没有问题，或者手机号有变动，辅导员可在系统学生管理端搜索学生姓名或者学号，对信息进行核对修改。</a:t>
            </a:r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>
                <a:latin typeface="Arial" panose="020B0604020202020204" pitchFamily="34" charset="0"/>
                <a:ea typeface="宋体" panose="02010600030101010101" pitchFamily="2" charset="-122"/>
              </a:rPr>
              <a:t>学院上报的手机号，都已经进行了账号注册，极少会出现学生不在系统中的情况，除非该学生为复学。此类学生请以学院汇总上报心理中心，统一注册添加到测评中。</a:t>
            </a:r>
            <a:endParaRPr lang="zh-CN" altLang="zh-CN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NEW_CREATE" val="1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</Words>
  <Application>WPS 演示</Application>
  <PresentationFormat/>
  <Paragraphs>19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宋体</vt:lpstr>
      <vt:lpstr>Wingdings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吴逸怀</cp:lastModifiedBy>
  <cp:revision>6</cp:revision>
  <dcterms:created xsi:type="dcterms:W3CDTF">2026-09-18T01:27:12Z</dcterms:created>
  <dcterms:modified xsi:type="dcterms:W3CDTF">2026-09-18T12:45:39Z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2052-12.1.0.28792</vt:lpwstr>
  </property>
  <property fmtid="{D5CDD505-2E9C-101B-9397-08002B2CF9AE}" pid="3" name="ICV">
    <vt:lpwstr>A2C1568FD1E64A44A37616EA97D9D127_13</vt:lpwstr>
  </property>
</Properties>
</file>